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64" r:id="rId4"/>
    <p:sldId id="258" r:id="rId5"/>
    <p:sldId id="259" r:id="rId6"/>
    <p:sldId id="260" r:id="rId7"/>
    <p:sldId id="262" r:id="rId8"/>
    <p:sldId id="261"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Rg st="1" end="8"/>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D6F536-8DA0-4624-9907-6A8AE2FEC262}" type="datetimeFigureOut">
              <a:rPr lang="en-US" smtClean="0"/>
              <a:pPr/>
              <a:t>3/2/2010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CE4BE5-06B3-4E7E-B953-C02BAF24CF8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BDC7116D-3555-4919-977B-E0E76224B187}"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BDC7116D-3555-4919-977B-E0E76224B18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3B3CA3-9AD5-443B-8231-B00F6E869DB7}" type="datetimeFigureOut">
              <a:rPr lang="en-US" smtClean="0"/>
              <a:pPr/>
              <a:t>3/2/2010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7116D-3555-4919-977B-E0E76224B18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53B3CA3-9AD5-443B-8231-B00F6E869DB7}" type="datetimeFigureOut">
              <a:rPr lang="en-US" smtClean="0"/>
              <a:pPr/>
              <a:t>3/2/2010</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DC7116D-3555-4919-977B-E0E76224B187}"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FFF00"/>
          </a:solidFill>
          <a:ln>
            <a:solidFill>
              <a:srgbClr val="FF0000"/>
            </a:solidFill>
          </a:ln>
        </p:spPr>
        <p:txBody>
          <a:bodyPr/>
          <a:lstStyle/>
          <a:p>
            <a:r>
              <a:rPr lang="en-US" dirty="0" smtClean="0"/>
              <a:t>Lightning Induced Surge </a:t>
            </a:r>
            <a:endParaRPr lang="en-US" dirty="0"/>
          </a:p>
        </p:txBody>
      </p:sp>
      <p:sp>
        <p:nvSpPr>
          <p:cNvPr id="3" name="Subtitle 2"/>
          <p:cNvSpPr>
            <a:spLocks noGrp="1"/>
          </p:cNvSpPr>
          <p:nvPr>
            <p:ph type="subTitle" idx="1"/>
          </p:nvPr>
        </p:nvSpPr>
        <p:spPr>
          <a:solidFill>
            <a:schemeClr val="bg1"/>
          </a:solidFill>
          <a:ln>
            <a:solidFill>
              <a:schemeClr val="bg1"/>
            </a:solidFill>
          </a:ln>
          <a:effectLst>
            <a:glow rad="139700">
              <a:schemeClr val="accent1">
                <a:satMod val="175000"/>
                <a:alpha val="40000"/>
              </a:schemeClr>
            </a:glow>
          </a:effectLst>
        </p:spPr>
        <p:txBody>
          <a:bodyPr/>
          <a:lstStyle/>
          <a:p>
            <a:r>
              <a:rPr lang="en-US" dirty="0" smtClean="0"/>
              <a:t>Overvoltage damage caused by Electrical Surge</a:t>
            </a:r>
          </a:p>
          <a:p>
            <a:r>
              <a:rPr lang="en-US" dirty="0" smtClean="0"/>
              <a:t>CAN BE ELIMINATED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The System</a:t>
            </a:r>
            <a:endParaRPr lang="en-US" dirty="0"/>
          </a:p>
        </p:txBody>
      </p:sp>
      <p:sp>
        <p:nvSpPr>
          <p:cNvPr id="3" name="Content Placeholder 2"/>
          <p:cNvSpPr>
            <a:spLocks noGrp="1"/>
          </p:cNvSpPr>
          <p:nvPr>
            <p:ph idx="1"/>
          </p:nvPr>
        </p:nvSpPr>
        <p:spPr/>
        <p:txBody>
          <a:bodyPr/>
          <a:lstStyle/>
          <a:p>
            <a:r>
              <a:rPr lang="en-US" dirty="0" smtClean="0"/>
              <a:t>The installation must be performed by a licensed electrician.</a:t>
            </a:r>
          </a:p>
          <a:p>
            <a:r>
              <a:rPr lang="en-US" dirty="0" smtClean="0"/>
              <a:t>Time to install will vary by location of each unit. In an electrical panel, main or sub it takes approximately 30 minutes per unit.  This allows for opening the panel and getting ready to install. </a:t>
            </a:r>
            <a:r>
              <a:rPr lang="en-US" dirty="0" smtClean="0">
                <a:solidFill>
                  <a:srgbClr val="FF0000"/>
                </a:solidFill>
              </a:rPr>
              <a:t>NOTE: </a:t>
            </a:r>
            <a:r>
              <a:rPr lang="en-US" dirty="0" smtClean="0">
                <a:solidFill>
                  <a:srgbClr val="FFFF00"/>
                </a:solidFill>
              </a:rPr>
              <a:t>Always meter the power before installing to double check you have the correct units. </a:t>
            </a:r>
            <a:endParaRPr lang="en-US"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a:t>
            </a:r>
            <a:endParaRPr lang="en-US" dirty="0"/>
          </a:p>
        </p:txBody>
      </p:sp>
      <p:sp>
        <p:nvSpPr>
          <p:cNvPr id="3" name="Content Placeholder 2"/>
          <p:cNvSpPr>
            <a:spLocks noGrp="1"/>
          </p:cNvSpPr>
          <p:nvPr>
            <p:ph idx="1"/>
          </p:nvPr>
        </p:nvSpPr>
        <p:spPr/>
        <p:txBody>
          <a:bodyPr/>
          <a:lstStyle/>
          <a:p>
            <a:r>
              <a:rPr lang="en-US" dirty="0" smtClean="0"/>
              <a:t>For complete instruction of installing the Silent Slave go to technical support and down load the manual.</a:t>
            </a:r>
          </a:p>
          <a:p>
            <a:r>
              <a:rPr lang="en-US" dirty="0" smtClean="0">
                <a:solidFill>
                  <a:srgbClr val="FF0000"/>
                </a:solidFill>
              </a:rPr>
              <a:t>Always install units with cap pointing up or down. Never install unit where it can be used as a step or handle. Always point away from traffic.</a:t>
            </a:r>
            <a:endParaRPr 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398714C5"/>
          <p:cNvPicPr>
            <a:picLocks noChangeAspect="1" noChangeArrowheads="1"/>
          </p:cNvPicPr>
          <p:nvPr/>
        </p:nvPicPr>
        <p:blipFill>
          <a:blip r:embed="rId2" cstate="print"/>
          <a:srcRect/>
          <a:stretch>
            <a:fillRect/>
          </a:stretch>
        </p:blipFill>
        <p:spPr bwMode="auto">
          <a:xfrm>
            <a:off x="0" y="533400"/>
            <a:ext cx="5943600" cy="5837237"/>
          </a:xfrm>
          <a:prstGeom prst="rect">
            <a:avLst/>
          </a:prstGeom>
          <a:noFill/>
          <a:ln w="9525" algn="in">
            <a:noFill/>
            <a:miter lim="800000"/>
            <a:headEnd/>
            <a:tailEnd/>
          </a:ln>
          <a:effectLst/>
        </p:spPr>
      </p:pic>
      <p:sp>
        <p:nvSpPr>
          <p:cNvPr id="1027" name="Text Box 3"/>
          <p:cNvSpPr txBox="1">
            <a:spLocks noChangeArrowheads="1"/>
          </p:cNvSpPr>
          <p:nvPr/>
        </p:nvSpPr>
        <p:spPr bwMode="auto">
          <a:xfrm>
            <a:off x="6019800" y="914400"/>
            <a:ext cx="2895600" cy="45720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Times New Roman" pitchFamily="18" charset="0"/>
              </a:rPr>
              <a:t>The Silent Slave  overvoltage elimination system (SURGE) is inexpensive, easy to install and has 30 year proven track record with over 30,000 systems installed world wide.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Times New Roman" pitchFamily="18" charset="0"/>
              </a:rPr>
              <a:t>This system can be installed as a complete facility protection or it can be designed to protect the more surge prone areas. Expanding the system is as easy as adding more units. Every unit added increases the level of protection.</a:t>
            </a:r>
            <a:endParaRPr kumimoji="0" lang="en-US" sz="1800" b="0" i="0" u="none" strike="noStrike" cap="none" normalizeH="0" baseline="0" dirty="0" smtClean="0">
              <a:ln>
                <a:noFill/>
              </a:ln>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Stop Lightning Induced Damage</a:t>
            </a:r>
            <a:endParaRPr lang="en-US" dirty="0"/>
          </a:p>
        </p:txBody>
      </p:sp>
      <p:sp>
        <p:nvSpPr>
          <p:cNvPr id="3" name="Content Placeholder 2"/>
          <p:cNvSpPr>
            <a:spLocks noGrp="1"/>
          </p:cNvSpPr>
          <p:nvPr>
            <p:ph idx="1"/>
          </p:nvPr>
        </p:nvSpPr>
        <p:spPr/>
        <p:txBody>
          <a:bodyPr/>
          <a:lstStyle/>
          <a:p>
            <a:r>
              <a:rPr lang="en-US" dirty="0" smtClean="0"/>
              <a:t>Silent Slave will save you money and down time by keeping your equipment safe from lightning induced surge damage.</a:t>
            </a:r>
          </a:p>
          <a:p>
            <a:r>
              <a:rPr lang="en-US" dirty="0" smtClean="0"/>
              <a:t>Silent Slave is installed at each electrical panel.</a:t>
            </a:r>
          </a:p>
          <a:p>
            <a:r>
              <a:rPr lang="en-US" dirty="0" smtClean="0"/>
              <a:t>The distributed installation will take care of overvoltage conditions regardless of where they enter. </a:t>
            </a:r>
          </a:p>
          <a:p>
            <a:r>
              <a:rPr lang="en-US" dirty="0" smtClean="0"/>
              <a:t>The faster they are suppressed the less the time to cause damage.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dirty="0" smtClean="0"/>
              <a:t>Silent Slave System Design</a:t>
            </a:r>
            <a:endParaRPr lang="en-US" dirty="0"/>
          </a:p>
        </p:txBody>
      </p:sp>
      <p:sp>
        <p:nvSpPr>
          <p:cNvPr id="3" name="Content Placeholder 2"/>
          <p:cNvSpPr>
            <a:spLocks noGrp="1"/>
          </p:cNvSpPr>
          <p:nvPr>
            <p:ph idx="1"/>
          </p:nvPr>
        </p:nvSpPr>
        <p:spPr/>
        <p:txBody>
          <a:bodyPr/>
          <a:lstStyle/>
          <a:p>
            <a:r>
              <a:rPr lang="en-US" dirty="0" smtClean="0"/>
              <a:t>Silent Slave is designed as a modular device.</a:t>
            </a:r>
          </a:p>
          <a:p>
            <a:r>
              <a:rPr lang="en-US" dirty="0" smtClean="0"/>
              <a:t>The level of protection can be increased by adding units. Every electrical panel within a facility can be protected by adding units. The over all facility protection is increased with each unit.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solidFill>
            <a:srgbClr val="FF0000"/>
          </a:solidFill>
        </p:spPr>
        <p:txBody>
          <a:bodyPr>
            <a:normAutofit/>
          </a:bodyPr>
          <a:lstStyle/>
          <a:p>
            <a:r>
              <a:rPr lang="en-US" dirty="0" smtClean="0"/>
              <a:t>Protection is accumulative</a:t>
            </a:r>
            <a:endParaRPr lang="en-US" dirty="0"/>
          </a:p>
        </p:txBody>
      </p:sp>
      <p:sp>
        <p:nvSpPr>
          <p:cNvPr id="11" name="Content Placeholder 10"/>
          <p:cNvSpPr>
            <a:spLocks noGrp="1"/>
          </p:cNvSpPr>
          <p:nvPr>
            <p:ph idx="1"/>
          </p:nvPr>
        </p:nvSpPr>
        <p:spPr/>
        <p:txBody>
          <a:bodyPr/>
          <a:lstStyle/>
          <a:p>
            <a:r>
              <a:rPr lang="en-US" dirty="0" smtClean="0"/>
              <a:t>The values applied to protective </a:t>
            </a:r>
            <a:r>
              <a:rPr lang="en-US" i="1" dirty="0" err="1" smtClean="0">
                <a:solidFill>
                  <a:srgbClr val="FF0000"/>
                </a:solidFill>
              </a:rPr>
              <a:t>ampacity</a:t>
            </a:r>
            <a:r>
              <a:rPr lang="en-US" dirty="0" smtClean="0"/>
              <a:t> and </a:t>
            </a:r>
            <a:r>
              <a:rPr lang="en-US" i="1" dirty="0" smtClean="0">
                <a:solidFill>
                  <a:srgbClr val="FF0000"/>
                </a:solidFill>
              </a:rPr>
              <a:t>joules </a:t>
            </a:r>
            <a:r>
              <a:rPr lang="en-US" dirty="0" smtClean="0"/>
              <a:t>at each main or sub panel are accumulative to facility protection. </a:t>
            </a:r>
          </a:p>
          <a:p>
            <a:r>
              <a:rPr lang="en-US" dirty="0" smtClean="0"/>
              <a:t>They all work in the isolated area as well as simultaneous operation during catastrophic events.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rmAutofit fontScale="90000"/>
          </a:bodyPr>
          <a:lstStyle/>
          <a:p>
            <a:r>
              <a:rPr lang="en-US" smtClean="0"/>
              <a:t>Designing A System</a:t>
            </a:r>
            <a:br>
              <a:rPr lang="en-US" smtClean="0"/>
            </a:br>
            <a:r>
              <a:rPr lang="en-US" smtClean="0"/>
              <a:t>For Over All Protection</a:t>
            </a:r>
            <a:endParaRPr lang="en-US" dirty="0"/>
          </a:p>
        </p:txBody>
      </p:sp>
      <p:sp>
        <p:nvSpPr>
          <p:cNvPr id="3" name="Content Placeholder 2"/>
          <p:cNvSpPr>
            <a:spLocks noGrp="1"/>
          </p:cNvSpPr>
          <p:nvPr>
            <p:ph idx="1"/>
          </p:nvPr>
        </p:nvSpPr>
        <p:spPr>
          <a:noFill/>
        </p:spPr>
        <p:txBody>
          <a:bodyPr>
            <a:normAutofit/>
          </a:bodyPr>
          <a:lstStyle/>
          <a:p>
            <a:r>
              <a:rPr lang="en-US" dirty="0" smtClean="0"/>
              <a:t>Determine Location of Units.</a:t>
            </a:r>
          </a:p>
          <a:p>
            <a:r>
              <a:rPr lang="en-US" dirty="0" smtClean="0"/>
              <a:t>Determine Types of Units.</a:t>
            </a:r>
          </a:p>
          <a:p>
            <a:r>
              <a:rPr lang="en-US" dirty="0" smtClean="0"/>
              <a:t>Determine Number of units</a:t>
            </a:r>
          </a:p>
          <a:p>
            <a:r>
              <a:rPr lang="en-US" dirty="0" smtClean="0"/>
              <a:t>Compare to System Requirements Chart.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Determine Location Of Units</a:t>
            </a:r>
            <a:endParaRPr lang="en-US" dirty="0"/>
          </a:p>
        </p:txBody>
      </p:sp>
      <p:sp>
        <p:nvSpPr>
          <p:cNvPr id="3" name="Content Placeholder 2"/>
          <p:cNvSpPr>
            <a:spLocks noGrp="1"/>
          </p:cNvSpPr>
          <p:nvPr>
            <p:ph idx="1"/>
          </p:nvPr>
        </p:nvSpPr>
        <p:spPr/>
        <p:txBody>
          <a:bodyPr/>
          <a:lstStyle/>
          <a:p>
            <a:r>
              <a:rPr lang="en-US" dirty="0" smtClean="0"/>
              <a:t>Locate all Main and Sub Electrical Panels, Disconnects and Contactors.</a:t>
            </a:r>
          </a:p>
          <a:p>
            <a:r>
              <a:rPr lang="en-US" dirty="0" smtClean="0"/>
              <a:t>List the VOLTAGE and AMPS of each.</a:t>
            </a:r>
          </a:p>
          <a:p>
            <a:pPr>
              <a:buNone/>
            </a:pPr>
            <a:r>
              <a:rPr lang="en-US" dirty="0" smtClean="0"/>
              <a:t>NOTE: If intentions are to first protect problem areas, list the panels that feed these areas. The protection of total facility can build in stages. The more units installed the greater the overall level of protection.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Determine Type Of Units</a:t>
            </a:r>
            <a:endParaRPr lang="en-US" dirty="0"/>
          </a:p>
        </p:txBody>
      </p:sp>
      <p:sp>
        <p:nvSpPr>
          <p:cNvPr id="4" name="Text Placeholder 3"/>
          <p:cNvSpPr>
            <a:spLocks noGrp="1"/>
          </p:cNvSpPr>
          <p:nvPr>
            <p:ph type="body" idx="1"/>
          </p:nvPr>
        </p:nvSpPr>
        <p:spPr/>
        <p:txBody>
          <a:bodyPr>
            <a:normAutofit fontScale="92500" lnSpcReduction="10000"/>
          </a:bodyPr>
          <a:lstStyle/>
          <a:p>
            <a:r>
              <a:rPr lang="en-US" dirty="0" smtClean="0"/>
              <a:t>Determine Electrical Parameters</a:t>
            </a:r>
            <a:endParaRPr lang="en-US" dirty="0"/>
          </a:p>
        </p:txBody>
      </p:sp>
      <p:sp>
        <p:nvSpPr>
          <p:cNvPr id="6" name="Text Placeholder 5"/>
          <p:cNvSpPr>
            <a:spLocks noGrp="1"/>
          </p:cNvSpPr>
          <p:nvPr>
            <p:ph type="body" sz="half" idx="3"/>
          </p:nvPr>
        </p:nvSpPr>
        <p:spPr/>
        <p:txBody>
          <a:bodyPr/>
          <a:lstStyle/>
          <a:p>
            <a:r>
              <a:rPr lang="en-US" dirty="0" smtClean="0"/>
              <a:t>Model Chart</a:t>
            </a:r>
          </a:p>
        </p:txBody>
      </p:sp>
      <p:sp>
        <p:nvSpPr>
          <p:cNvPr id="5" name="Content Placeholder 4"/>
          <p:cNvSpPr>
            <a:spLocks noGrp="1"/>
          </p:cNvSpPr>
          <p:nvPr>
            <p:ph sz="quarter" idx="2"/>
          </p:nvPr>
        </p:nvSpPr>
        <p:spPr/>
        <p:txBody>
          <a:bodyPr>
            <a:normAutofit fontScale="92500" lnSpcReduction="20000"/>
          </a:bodyPr>
          <a:lstStyle/>
          <a:p>
            <a:r>
              <a:rPr lang="en-US" dirty="0" smtClean="0"/>
              <a:t>Meter AC or DC voltage between circuit conductors.</a:t>
            </a:r>
          </a:p>
          <a:p>
            <a:r>
              <a:rPr lang="en-US" dirty="0" smtClean="0"/>
              <a:t>i.e. line/line, line/neutral, line/ground, neutral/ground</a:t>
            </a:r>
          </a:p>
          <a:p>
            <a:r>
              <a:rPr lang="en-US" dirty="0" smtClean="0"/>
              <a:t>NOTE: An electrical network operating at 380ac would require the 4803 model. Use a 4803 on the high or wild phase of a 24oVac delta.</a:t>
            </a:r>
            <a:endParaRPr lang="en-US" dirty="0"/>
          </a:p>
        </p:txBody>
      </p:sp>
      <p:pic>
        <p:nvPicPr>
          <p:cNvPr id="4098" name="Picture 2"/>
          <p:cNvPicPr>
            <a:picLocks noGrp="1" noChangeAspect="1" noChangeArrowheads="1"/>
          </p:cNvPicPr>
          <p:nvPr>
            <p:ph sz="quarter" idx="4"/>
          </p:nvPr>
        </p:nvPicPr>
        <p:blipFill>
          <a:blip r:embed="rId2" cstate="print"/>
          <a:stretch>
            <a:fillRect/>
          </a:stretch>
        </p:blipFill>
        <p:spPr bwMode="auto">
          <a:xfrm>
            <a:off x="4994275" y="2415381"/>
            <a:ext cx="3343275" cy="3657600"/>
          </a:xfrm>
          <a:prstGeom prst="rect">
            <a:avLst/>
          </a:prstGeom>
          <a:noFill/>
          <a:ln w="9525" cap="flat">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1066800" y="1143000"/>
            <a:ext cx="6477000" cy="5334000"/>
          </a:xfrm>
          <a:prstGeom prst="rect">
            <a:avLst/>
          </a:prstGeom>
          <a:noFill/>
          <a:ln w="9525" cap="flat">
            <a:noFill/>
            <a:miter lim="800000"/>
            <a:headEnd/>
            <a:tailEnd/>
          </a:ln>
          <a:effectLst/>
        </p:spPr>
      </p:pic>
      <p:sp>
        <p:nvSpPr>
          <p:cNvPr id="2" name="Title 1"/>
          <p:cNvSpPr>
            <a:spLocks noGrp="1"/>
          </p:cNvSpPr>
          <p:nvPr>
            <p:ph type="title"/>
          </p:nvPr>
        </p:nvSpPr>
        <p:spPr>
          <a:solidFill>
            <a:srgbClr val="FF0000"/>
          </a:solidFill>
        </p:spPr>
        <p:txBody>
          <a:bodyPr/>
          <a:lstStyle/>
          <a:p>
            <a:r>
              <a:rPr lang="en-US" dirty="0" smtClean="0"/>
              <a:t>System Requirements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378</TotalTime>
  <Words>496</Words>
  <Application>Microsoft Office PowerPoint</Application>
  <PresentationFormat>On-screen Show (4:3)</PresentationFormat>
  <Paragraphs>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Lightning Induced Surge </vt:lpstr>
      <vt:lpstr>Slide 2</vt:lpstr>
      <vt:lpstr>Stop Lightning Induced Damage</vt:lpstr>
      <vt:lpstr>Silent Slave System Design</vt:lpstr>
      <vt:lpstr>Protection is accumulative</vt:lpstr>
      <vt:lpstr>Designing A System For Over All Protection</vt:lpstr>
      <vt:lpstr>Determine Location Of Units</vt:lpstr>
      <vt:lpstr>Determine Type Of Units</vt:lpstr>
      <vt:lpstr>System Requirements </vt:lpstr>
      <vt:lpstr>Installing The System</vt:lpstr>
      <vt:lpstr>Installing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Lightning Induced Surge </dc:title>
  <dc:creator>Administrator</dc:creator>
  <cp:lastModifiedBy>Administrator</cp:lastModifiedBy>
  <cp:revision>39</cp:revision>
  <dcterms:created xsi:type="dcterms:W3CDTF">2010-03-01T17:07:46Z</dcterms:created>
  <dcterms:modified xsi:type="dcterms:W3CDTF">2010-03-02T21:00:20Z</dcterms:modified>
</cp:coreProperties>
</file>